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94E"/>
    <a:srgbClr val="FF0000"/>
    <a:srgbClr val="F5E045"/>
    <a:srgbClr val="FF5050"/>
    <a:srgbClr val="F3DA21"/>
    <a:srgbClr val="F7E771"/>
    <a:srgbClr val="FFFFFF"/>
    <a:srgbClr val="FF7C80"/>
    <a:srgbClr val="F1D3C7"/>
    <a:srgbClr val="CD5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410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50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88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08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48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67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4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56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4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40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75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22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3D33-4E13-4D99-B908-B050511B4A27}" type="datetimeFigureOut">
              <a:rPr kumimoji="1" lang="ja-JP" altLang="en-US" smtClean="0"/>
              <a:t>2023/6/1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B05C-89AF-4BFF-8DB0-5C012D258A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71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図 67">
            <a:extLst>
              <a:ext uri="{FF2B5EF4-FFF2-40B4-BE49-F238E27FC236}">
                <a16:creationId xmlns:a16="http://schemas.microsoft.com/office/drawing/2014/main" id="{E51A817B-1744-41ED-0465-4F6F8B87AC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" y="233034"/>
            <a:ext cx="6858000" cy="4336395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60099" y="5092035"/>
            <a:ext cx="1575575" cy="86283"/>
          </a:xfrm>
          <a:prstGeom prst="rect">
            <a:avLst/>
          </a:prstGeom>
          <a:solidFill>
            <a:srgbClr val="F1D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2471345" y="5041922"/>
            <a:ext cx="1338828" cy="124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707837" y="5036683"/>
            <a:ext cx="1440000" cy="1235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6858000" cy="525039"/>
          </a:xfrm>
          <a:prstGeom prst="rect">
            <a:avLst/>
          </a:prstGeom>
          <a:solidFill>
            <a:srgbClr val="F5E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6848" y="5250007"/>
            <a:ext cx="6858000" cy="4351178"/>
          </a:xfrm>
          <a:prstGeom prst="rect">
            <a:avLst/>
          </a:prstGeom>
          <a:solidFill>
            <a:srgbClr val="F5E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61671" y="4836242"/>
            <a:ext cx="133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仲間を大切に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02744" y="4653989"/>
            <a:ext cx="9268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研修を通して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88942" y="4653897"/>
            <a:ext cx="16898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１人で悩むことはありません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44797" y="4836853"/>
            <a:ext cx="1366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学びを大切に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6991" y="4884046"/>
            <a:ext cx="1717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地域との関わりを大切に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96583" y="55546"/>
            <a:ext cx="115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spc="3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青山学園</a:t>
            </a:r>
            <a:endParaRPr kumimoji="1" lang="ja-JP" altLang="en-US" sz="1600" b="1" spc="3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190" y="4621372"/>
            <a:ext cx="632965" cy="632965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83" y="4556291"/>
            <a:ext cx="765888" cy="76588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869" y="4548444"/>
            <a:ext cx="765888" cy="765888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0" y="3502096"/>
            <a:ext cx="6872990" cy="112652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>
            <a:spLocks noChangeAspect="1"/>
          </p:cNvSpPr>
          <p:nvPr/>
        </p:nvSpPr>
        <p:spPr>
          <a:xfrm>
            <a:off x="174763" y="145106"/>
            <a:ext cx="1472650" cy="1472650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123" y="580940"/>
            <a:ext cx="1723549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幼稚園</a:t>
            </a:r>
            <a:r>
              <a:rPr lang="ja-JP" altLang="en-US" sz="2400" dirty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教諭</a:t>
            </a:r>
            <a:endParaRPr lang="en-US" altLang="ja-JP" sz="2400" dirty="0">
              <a:ln w="3175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保育士</a:t>
            </a:r>
            <a:endParaRPr kumimoji="1" lang="en-US" altLang="ja-JP" sz="2400" dirty="0">
              <a:ln w="3175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87924" y="181333"/>
            <a:ext cx="646331" cy="442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求人</a:t>
            </a:r>
            <a:endParaRPr lang="ja-JP" altLang="en-US" sz="1600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79" y="168120"/>
            <a:ext cx="502920" cy="50292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135627" y="5295617"/>
            <a:ext cx="3798089" cy="188273"/>
            <a:chOff x="213818" y="6287237"/>
            <a:chExt cx="3798089" cy="188273"/>
          </a:xfrm>
        </p:grpSpPr>
        <p:sp>
          <p:nvSpPr>
            <p:cNvPr id="29" name="正方形/長方形 12">
              <a:extLst>
                <a:ext uri="{FF2B5EF4-FFF2-40B4-BE49-F238E27FC236}">
                  <a16:creationId xmlns:a16="http://schemas.microsoft.com/office/drawing/2014/main" id="{4D6C4CA8-DA0A-43D9-ADC9-E91625B666BB}"/>
                </a:ext>
              </a:extLst>
            </p:cNvPr>
            <p:cNvSpPr/>
            <p:nvPr/>
          </p:nvSpPr>
          <p:spPr>
            <a:xfrm>
              <a:off x="213818" y="6287237"/>
              <a:ext cx="935185" cy="188273"/>
            </a:xfrm>
            <a:custGeom>
              <a:avLst/>
              <a:gdLst>
                <a:gd name="connsiteX0" fmla="*/ 0 w 1291994"/>
                <a:gd name="connsiteY0" fmla="*/ 0 h 200527"/>
                <a:gd name="connsiteX1" fmla="*/ 1291994 w 1291994"/>
                <a:gd name="connsiteY1" fmla="*/ 0 h 200527"/>
                <a:gd name="connsiteX2" fmla="*/ 1291994 w 1291994"/>
                <a:gd name="connsiteY2" fmla="*/ 200527 h 200527"/>
                <a:gd name="connsiteX3" fmla="*/ 0 w 1291994"/>
                <a:gd name="connsiteY3" fmla="*/ 200527 h 200527"/>
                <a:gd name="connsiteX4" fmla="*/ 0 w 1291994"/>
                <a:gd name="connsiteY4" fmla="*/ 0 h 200527"/>
                <a:gd name="connsiteX0" fmla="*/ 0 w 1291994"/>
                <a:gd name="connsiteY0" fmla="*/ 8021 h 208548"/>
                <a:gd name="connsiteX1" fmla="*/ 1067405 w 1291994"/>
                <a:gd name="connsiteY1" fmla="*/ 0 h 208548"/>
                <a:gd name="connsiteX2" fmla="*/ 1291994 w 1291994"/>
                <a:gd name="connsiteY2" fmla="*/ 208548 h 208548"/>
                <a:gd name="connsiteX3" fmla="*/ 0 w 1291994"/>
                <a:gd name="connsiteY3" fmla="*/ 208548 h 208548"/>
                <a:gd name="connsiteX4" fmla="*/ 0 w 1291994"/>
                <a:gd name="connsiteY4" fmla="*/ 8021 h 20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994" h="208548">
                  <a:moveTo>
                    <a:pt x="0" y="8021"/>
                  </a:moveTo>
                  <a:lnTo>
                    <a:pt x="1067405" y="0"/>
                  </a:lnTo>
                  <a:lnTo>
                    <a:pt x="1291994" y="208548"/>
                  </a:lnTo>
                  <a:lnTo>
                    <a:pt x="0" y="208548"/>
                  </a:lnTo>
                  <a:lnTo>
                    <a:pt x="0" y="80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20EF0317-76A4-4479-87E2-324B24E4A3A6}"/>
                </a:ext>
              </a:extLst>
            </p:cNvPr>
            <p:cNvCxnSpPr>
              <a:cxnSpLocks/>
            </p:cNvCxnSpPr>
            <p:nvPr/>
          </p:nvCxnSpPr>
          <p:spPr>
            <a:xfrm>
              <a:off x="1089031" y="6464752"/>
              <a:ext cx="292287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/>
          <p:cNvGrpSpPr/>
          <p:nvPr/>
        </p:nvGrpSpPr>
        <p:grpSpPr>
          <a:xfrm>
            <a:off x="4145969" y="5315986"/>
            <a:ext cx="2555425" cy="188273"/>
            <a:chOff x="213818" y="6287237"/>
            <a:chExt cx="2555425" cy="188273"/>
          </a:xfrm>
        </p:grpSpPr>
        <p:sp>
          <p:nvSpPr>
            <p:cNvPr id="35" name="正方形/長方形 12">
              <a:extLst>
                <a:ext uri="{FF2B5EF4-FFF2-40B4-BE49-F238E27FC236}">
                  <a16:creationId xmlns:a16="http://schemas.microsoft.com/office/drawing/2014/main" id="{4D6C4CA8-DA0A-43D9-ADC9-E91625B666BB}"/>
                </a:ext>
              </a:extLst>
            </p:cNvPr>
            <p:cNvSpPr/>
            <p:nvPr/>
          </p:nvSpPr>
          <p:spPr>
            <a:xfrm>
              <a:off x="213818" y="6287237"/>
              <a:ext cx="935185" cy="188273"/>
            </a:xfrm>
            <a:custGeom>
              <a:avLst/>
              <a:gdLst>
                <a:gd name="connsiteX0" fmla="*/ 0 w 1291994"/>
                <a:gd name="connsiteY0" fmla="*/ 0 h 200527"/>
                <a:gd name="connsiteX1" fmla="*/ 1291994 w 1291994"/>
                <a:gd name="connsiteY1" fmla="*/ 0 h 200527"/>
                <a:gd name="connsiteX2" fmla="*/ 1291994 w 1291994"/>
                <a:gd name="connsiteY2" fmla="*/ 200527 h 200527"/>
                <a:gd name="connsiteX3" fmla="*/ 0 w 1291994"/>
                <a:gd name="connsiteY3" fmla="*/ 200527 h 200527"/>
                <a:gd name="connsiteX4" fmla="*/ 0 w 1291994"/>
                <a:gd name="connsiteY4" fmla="*/ 0 h 200527"/>
                <a:gd name="connsiteX0" fmla="*/ 0 w 1291994"/>
                <a:gd name="connsiteY0" fmla="*/ 8021 h 208548"/>
                <a:gd name="connsiteX1" fmla="*/ 1067405 w 1291994"/>
                <a:gd name="connsiteY1" fmla="*/ 0 h 208548"/>
                <a:gd name="connsiteX2" fmla="*/ 1291994 w 1291994"/>
                <a:gd name="connsiteY2" fmla="*/ 208548 h 208548"/>
                <a:gd name="connsiteX3" fmla="*/ 0 w 1291994"/>
                <a:gd name="connsiteY3" fmla="*/ 208548 h 208548"/>
                <a:gd name="connsiteX4" fmla="*/ 0 w 1291994"/>
                <a:gd name="connsiteY4" fmla="*/ 8021 h 20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994" h="208548">
                  <a:moveTo>
                    <a:pt x="0" y="8021"/>
                  </a:moveTo>
                  <a:lnTo>
                    <a:pt x="1067405" y="0"/>
                  </a:lnTo>
                  <a:lnTo>
                    <a:pt x="1291994" y="208548"/>
                  </a:lnTo>
                  <a:lnTo>
                    <a:pt x="0" y="208548"/>
                  </a:lnTo>
                  <a:lnTo>
                    <a:pt x="0" y="80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20EF0317-76A4-4479-87E2-324B24E4A3A6}"/>
                </a:ext>
              </a:extLst>
            </p:cNvPr>
            <p:cNvCxnSpPr>
              <a:cxnSpLocks/>
            </p:cNvCxnSpPr>
            <p:nvPr/>
          </p:nvCxnSpPr>
          <p:spPr>
            <a:xfrm>
              <a:off x="1119356" y="6464752"/>
              <a:ext cx="1649887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161279" y="5263646"/>
            <a:ext cx="8771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募集要項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099669" y="5283992"/>
            <a:ext cx="9701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採用フロー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80791" y="8454281"/>
            <a:ext cx="3776101" cy="272991"/>
            <a:chOff x="163610" y="8948449"/>
            <a:chExt cx="3776101" cy="180909"/>
          </a:xfrm>
        </p:grpSpPr>
        <p:sp>
          <p:nvSpPr>
            <p:cNvPr id="72" name="正方形/長方形 71"/>
            <p:cNvSpPr/>
            <p:nvPr/>
          </p:nvSpPr>
          <p:spPr>
            <a:xfrm>
              <a:off x="163610" y="8948449"/>
              <a:ext cx="684000" cy="180909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休日</a:t>
              </a: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851563" y="8948449"/>
              <a:ext cx="3088148" cy="180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187952" y="6661541"/>
            <a:ext cx="3779868" cy="152128"/>
            <a:chOff x="163610" y="7528594"/>
            <a:chExt cx="3779868" cy="180909"/>
          </a:xfrm>
        </p:grpSpPr>
        <p:sp>
          <p:nvSpPr>
            <p:cNvPr id="81" name="正方形/長方形 80"/>
            <p:cNvSpPr/>
            <p:nvPr/>
          </p:nvSpPr>
          <p:spPr>
            <a:xfrm>
              <a:off x="163610" y="7528594"/>
              <a:ext cx="684000" cy="180909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採用人数</a:t>
              </a:r>
              <a:endPara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858542" y="7528594"/>
              <a:ext cx="3084936" cy="180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8499C704-5540-9AD8-D6E3-37DF89CB26D8}"/>
              </a:ext>
            </a:extLst>
          </p:cNvPr>
          <p:cNvGrpSpPr/>
          <p:nvPr/>
        </p:nvGrpSpPr>
        <p:grpSpPr>
          <a:xfrm>
            <a:off x="189929" y="7264060"/>
            <a:ext cx="3776101" cy="516156"/>
            <a:chOff x="163610" y="7503947"/>
            <a:chExt cx="3776101" cy="567772"/>
          </a:xfrm>
        </p:grpSpPr>
        <p:sp>
          <p:nvSpPr>
            <p:cNvPr id="84" name="正方形/長方形 83"/>
            <p:cNvSpPr/>
            <p:nvPr/>
          </p:nvSpPr>
          <p:spPr>
            <a:xfrm>
              <a:off x="163610" y="7503947"/>
              <a:ext cx="684000" cy="567772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手当・その他</a:t>
              </a: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854775" y="7503947"/>
              <a:ext cx="3084936" cy="5677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186434" y="7789224"/>
            <a:ext cx="3772889" cy="218900"/>
            <a:chOff x="163610" y="8380507"/>
            <a:chExt cx="3772889" cy="180909"/>
          </a:xfrm>
        </p:grpSpPr>
        <p:sp>
          <p:nvSpPr>
            <p:cNvPr id="87" name="正方形/長方形 86"/>
            <p:cNvSpPr/>
            <p:nvPr/>
          </p:nvSpPr>
          <p:spPr>
            <a:xfrm>
              <a:off x="163610" y="8380507"/>
              <a:ext cx="684000" cy="180909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加入社会保険</a:t>
              </a:r>
              <a:endPara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851563" y="8380507"/>
              <a:ext cx="3084936" cy="180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83222" y="8024105"/>
            <a:ext cx="3776101" cy="410446"/>
            <a:chOff x="163610" y="8664483"/>
            <a:chExt cx="3776101" cy="180910"/>
          </a:xfrm>
        </p:grpSpPr>
        <p:sp>
          <p:nvSpPr>
            <p:cNvPr id="90" name="正方形/長方形 89"/>
            <p:cNvSpPr/>
            <p:nvPr/>
          </p:nvSpPr>
          <p:spPr>
            <a:xfrm>
              <a:off x="163610" y="8664484"/>
              <a:ext cx="684000" cy="180909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勤務時間</a:t>
              </a:r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851562" y="8664483"/>
              <a:ext cx="3088149" cy="180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5268633-881F-5687-1A2E-EFCC3885FD10}"/>
              </a:ext>
            </a:extLst>
          </p:cNvPr>
          <p:cNvGrpSpPr/>
          <p:nvPr/>
        </p:nvGrpSpPr>
        <p:grpSpPr>
          <a:xfrm>
            <a:off x="190852" y="5504438"/>
            <a:ext cx="3782773" cy="344474"/>
            <a:chOff x="163610" y="6125018"/>
            <a:chExt cx="3782773" cy="164463"/>
          </a:xfrm>
        </p:grpSpPr>
        <p:sp>
          <p:nvSpPr>
            <p:cNvPr id="11" name="正方形/長方形 10"/>
            <p:cNvSpPr/>
            <p:nvPr/>
          </p:nvSpPr>
          <p:spPr>
            <a:xfrm>
              <a:off x="163610" y="6125018"/>
              <a:ext cx="684000" cy="164463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名称</a:t>
              </a: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851620" y="6125018"/>
              <a:ext cx="1642295" cy="164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2498359" y="6125018"/>
              <a:ext cx="1448024" cy="164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03EB196E-9DB1-9EBC-3131-2A4868F06E86}"/>
              </a:ext>
            </a:extLst>
          </p:cNvPr>
          <p:cNvGrpSpPr/>
          <p:nvPr/>
        </p:nvGrpSpPr>
        <p:grpSpPr>
          <a:xfrm>
            <a:off x="189605" y="5867052"/>
            <a:ext cx="3784020" cy="451431"/>
            <a:chOff x="162364" y="6309418"/>
            <a:chExt cx="3784020" cy="216000"/>
          </a:xfrm>
        </p:grpSpPr>
        <p:sp>
          <p:nvSpPr>
            <p:cNvPr id="66" name="正方形/長方形 65"/>
            <p:cNvSpPr/>
            <p:nvPr/>
          </p:nvSpPr>
          <p:spPr>
            <a:xfrm>
              <a:off x="162364" y="6309418"/>
              <a:ext cx="684000" cy="216000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所在地</a:t>
              </a: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853785" y="6309418"/>
              <a:ext cx="1640131" cy="2129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2499685" y="6309418"/>
              <a:ext cx="1446699" cy="211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 dirty="0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67383C99-B34A-FC8A-1AC7-839121D9EECA}"/>
              </a:ext>
            </a:extLst>
          </p:cNvPr>
          <p:cNvGrpSpPr/>
          <p:nvPr/>
        </p:nvGrpSpPr>
        <p:grpSpPr>
          <a:xfrm>
            <a:off x="190113" y="6329682"/>
            <a:ext cx="3784020" cy="320080"/>
            <a:chOff x="350197" y="6357550"/>
            <a:chExt cx="3786334" cy="197128"/>
          </a:xfrm>
        </p:grpSpPr>
        <p:sp>
          <p:nvSpPr>
            <p:cNvPr id="69" name="正方形/長方形 68"/>
            <p:cNvSpPr/>
            <p:nvPr/>
          </p:nvSpPr>
          <p:spPr>
            <a:xfrm>
              <a:off x="350197" y="6358483"/>
              <a:ext cx="684000" cy="195626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kumimoji="1"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連絡先</a:t>
              </a: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1048568" y="6359052"/>
              <a:ext cx="1568752" cy="1956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 dirty="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2625487" y="6357550"/>
              <a:ext cx="1511044" cy="197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677DB28-45FB-DEF6-B802-3E09DDA6CAE5}"/>
              </a:ext>
            </a:extLst>
          </p:cNvPr>
          <p:cNvGrpSpPr/>
          <p:nvPr/>
        </p:nvGrpSpPr>
        <p:grpSpPr>
          <a:xfrm>
            <a:off x="187952" y="6828477"/>
            <a:ext cx="3779714" cy="426575"/>
            <a:chOff x="163763" y="7028929"/>
            <a:chExt cx="3779714" cy="469233"/>
          </a:xfrm>
        </p:grpSpPr>
        <p:sp>
          <p:nvSpPr>
            <p:cNvPr id="94" name="正方形/長方形 93"/>
            <p:cNvSpPr/>
            <p:nvPr/>
          </p:nvSpPr>
          <p:spPr>
            <a:xfrm>
              <a:off x="163763" y="7028929"/>
              <a:ext cx="684000" cy="469233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給与</a:t>
              </a:r>
              <a:endPara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854774" y="7028929"/>
              <a:ext cx="1548000" cy="469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2409938" y="7028929"/>
              <a:ext cx="1533539" cy="469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/>
            </a:p>
          </p:txBody>
        </p:sp>
      </p:grpSp>
      <p:sp>
        <p:nvSpPr>
          <p:cNvPr id="1031" name="正方形/長方形 1030"/>
          <p:cNvSpPr/>
          <p:nvPr/>
        </p:nvSpPr>
        <p:spPr>
          <a:xfrm>
            <a:off x="801664" y="7245691"/>
            <a:ext cx="29988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・通勤交通費 月額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6,000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円迄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・住宅手当 月額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30,000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円 （１人暮らしが必要と認める者）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・採用時、単身住居準備の為の準備金貸付制度あり 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150,000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３年勤続返金不要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・昇給 年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回（３年目までは定額、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年目以降能力に応じて）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年目・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年目の職員に対して特別賞与制度あり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837590" y="7759614"/>
            <a:ext cx="1872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私学共済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労災・雇用保険／退職金制度</a:t>
            </a:r>
          </a:p>
        </p:txBody>
      </p:sp>
      <p:sp>
        <p:nvSpPr>
          <p:cNvPr id="124" name="正方形/長方形 123"/>
          <p:cNvSpPr/>
          <p:nvPr/>
        </p:nvSpPr>
        <p:spPr>
          <a:xfrm>
            <a:off x="855233" y="8061180"/>
            <a:ext cx="2883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7:00</a:t>
            </a:r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18:30 1</a:t>
            </a:r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　ローテーション・シフト勤務　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幸田みやこのみ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7:00</a:t>
            </a:r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18:00  </a:t>
            </a:r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　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7:30</a:t>
            </a:r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18:30</a:t>
            </a: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年単位の変形労働時間制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837590" y="8453138"/>
            <a:ext cx="1872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土日祝日　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土曜は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か月に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回程度勤務有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年末年始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日　年次有給休暇（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</a:p>
        </p:txBody>
      </p: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20EF0317-76A4-4479-87E2-324B24E4A3A6}"/>
              </a:ext>
            </a:extLst>
          </p:cNvPr>
          <p:cNvCxnSpPr>
            <a:cxnSpLocks/>
          </p:cNvCxnSpPr>
          <p:nvPr/>
        </p:nvCxnSpPr>
        <p:spPr>
          <a:xfrm>
            <a:off x="4329661" y="6825737"/>
            <a:ext cx="0" cy="41995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26D04A50-1B16-BEF5-CCC7-8E11CD92C2CD}"/>
              </a:ext>
            </a:extLst>
          </p:cNvPr>
          <p:cNvGrpSpPr/>
          <p:nvPr/>
        </p:nvGrpSpPr>
        <p:grpSpPr>
          <a:xfrm>
            <a:off x="4197227" y="5584381"/>
            <a:ext cx="2459701" cy="2310931"/>
            <a:chOff x="4268446" y="6092910"/>
            <a:chExt cx="2459701" cy="1832103"/>
          </a:xfrm>
        </p:grpSpPr>
        <p:sp>
          <p:nvSpPr>
            <p:cNvPr id="1032" name="円/楕円 1031"/>
            <p:cNvSpPr/>
            <p:nvPr/>
          </p:nvSpPr>
          <p:spPr>
            <a:xfrm>
              <a:off x="4268446" y="6100046"/>
              <a:ext cx="264869" cy="264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</a:t>
              </a:r>
            </a:p>
          </p:txBody>
        </p:sp>
        <p:sp>
          <p:nvSpPr>
            <p:cNvPr id="128" name="円/楕円 127"/>
            <p:cNvSpPr/>
            <p:nvPr/>
          </p:nvSpPr>
          <p:spPr>
            <a:xfrm>
              <a:off x="4268446" y="6771006"/>
              <a:ext cx="264869" cy="264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endPara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9" name="円/楕円 128"/>
            <p:cNvSpPr/>
            <p:nvPr/>
          </p:nvSpPr>
          <p:spPr>
            <a:xfrm>
              <a:off x="4268446" y="7454041"/>
              <a:ext cx="264869" cy="264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  <a:endPara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20EF0317-76A4-4479-87E2-324B24E4A3A6}"/>
                </a:ext>
              </a:extLst>
            </p:cNvPr>
            <p:cNvCxnSpPr>
              <a:cxnSpLocks/>
            </p:cNvCxnSpPr>
            <p:nvPr/>
          </p:nvCxnSpPr>
          <p:spPr>
            <a:xfrm>
              <a:off x="4400880" y="6402821"/>
              <a:ext cx="0" cy="31038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テキスト ボックス 131"/>
            <p:cNvSpPr txBox="1"/>
            <p:nvPr/>
          </p:nvSpPr>
          <p:spPr>
            <a:xfrm>
              <a:off x="4533315" y="6092910"/>
              <a:ext cx="53091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spc="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応募</a:t>
              </a:r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4533314" y="6275454"/>
              <a:ext cx="1882333" cy="256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希望日</a:t>
              </a: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２日前</a:t>
              </a:r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までに当園へ電話</a:t>
              </a:r>
              <a:endPara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もしくは下記のリクルートサイトからお申込み</a:t>
              </a:r>
              <a:endPara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4538968" y="6781959"/>
              <a:ext cx="53091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spc="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試験</a:t>
              </a:r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4558036" y="7003912"/>
              <a:ext cx="163859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第一期　</a:t>
              </a:r>
              <a:r>
                <a:rPr kumimoji="1"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9</a:t>
              </a: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土</a:t>
              </a:r>
              <a:r>
                <a:rPr kumimoji="1"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９：００～</a:t>
              </a:r>
              <a:endPara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4536658" y="7462361"/>
              <a:ext cx="53091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spc="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内定</a:t>
              </a: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4533315" y="7668808"/>
              <a:ext cx="2194832" cy="256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・試験日より１週間</a:t>
              </a:r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以内</a:t>
              </a:r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に郵送にて合否の連絡をします</a:t>
              </a:r>
              <a:endPara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・充実した研修で不安ゼロで社会人をスタートできます♪</a:t>
              </a:r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4533313" y="6497651"/>
              <a:ext cx="2019461" cy="292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提出書類：履歴書／健康診断書／成績証明書</a:t>
              </a:r>
              <a:endPara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卒業見込み証明書／保育士証</a:t>
              </a:r>
              <a:endPara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幼稚園教諭免許（取得見込み証明書）</a:t>
              </a:r>
              <a:endPara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4566177" y="7213311"/>
              <a:ext cx="14061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１時間くらい予定しています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252492B8-944D-3C30-9761-FFCC853F3193}"/>
              </a:ext>
            </a:extLst>
          </p:cNvPr>
          <p:cNvGrpSpPr/>
          <p:nvPr/>
        </p:nvGrpSpPr>
        <p:grpSpPr>
          <a:xfrm>
            <a:off x="4145969" y="8092759"/>
            <a:ext cx="2556328" cy="565651"/>
            <a:chOff x="4165345" y="7908057"/>
            <a:chExt cx="2556328" cy="565651"/>
          </a:xfrm>
        </p:grpSpPr>
        <p:sp>
          <p:nvSpPr>
            <p:cNvPr id="142" name="正方形/長方形 141"/>
            <p:cNvSpPr/>
            <p:nvPr/>
          </p:nvSpPr>
          <p:spPr>
            <a:xfrm>
              <a:off x="4165345" y="7913213"/>
              <a:ext cx="2556328" cy="56049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6195688" y="7958862"/>
              <a:ext cx="469233" cy="469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QR</a:t>
              </a:r>
            </a:p>
            <a:p>
              <a:pPr algn="ctr"/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コード</a:t>
              </a:r>
              <a:endPara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4201799" y="7908057"/>
              <a:ext cx="103906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リクルートサイト</a:t>
              </a: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4201799" y="8111386"/>
              <a:ext cx="219767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園の特色や働く先生たちの様子を掲載中♪</a:t>
              </a:r>
              <a:endParaRPr kumimoji="1"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7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右の</a:t>
              </a:r>
              <a:r>
                <a:rPr kumimoji="1" lang="en-US" altLang="ja-JP" sz="700" b="1" dirty="0">
                  <a:solidFill>
                    <a:srgbClr val="F5E04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QR</a:t>
              </a:r>
              <a:r>
                <a:rPr kumimoji="1" lang="ja-JP" altLang="en-US" sz="700" b="1" dirty="0">
                  <a:solidFill>
                    <a:srgbClr val="F5E04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コード</a:t>
              </a:r>
              <a:r>
                <a:rPr kumimoji="1" lang="ja-JP" altLang="en-US" sz="7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からサイトへ</a:t>
              </a:r>
              <a:r>
                <a:rPr kumimoji="1" lang="en-US" altLang="ja-JP" sz="7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GO</a:t>
              </a:r>
              <a:r>
                <a:rPr kumimoji="1" lang="ja-JP" altLang="en-US" sz="7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！</a:t>
              </a:r>
            </a:p>
          </p:txBody>
        </p:sp>
      </p:grpSp>
      <p:sp>
        <p:nvSpPr>
          <p:cNvPr id="160" name="テキスト ボックス 159"/>
          <p:cNvSpPr txBox="1"/>
          <p:nvPr/>
        </p:nvSpPr>
        <p:spPr>
          <a:xfrm>
            <a:off x="94254" y="3569828"/>
            <a:ext cx="6536485" cy="102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青山学園で</a:t>
            </a:r>
            <a:r>
              <a:rPr kumimoji="1" lang="ja-JP" altLang="en-US" sz="105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05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05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幸せな人生を歩める人を育てる</a:t>
            </a:r>
            <a:r>
              <a:rPr kumimoji="1" lang="ja-JP" altLang="en-US" sz="105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05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を理念とし、こどもたちの日々の成長を</a:t>
            </a:r>
            <a:r>
              <a:rPr kumimoji="1" lang="ja-JP" altLang="en-US" sz="1050" spc="300">
                <a:latin typeface="Meiryo UI" panose="020B0604030504040204" pitchFamily="50" charset="-128"/>
                <a:ea typeface="Meiryo UI" panose="020B0604030504040204" pitchFamily="50" charset="-128"/>
              </a:rPr>
              <a:t>大切に未来</a:t>
            </a:r>
            <a:r>
              <a:rPr kumimoji="1" lang="ja-JP" altLang="en-US" sz="1050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を見据えた教育を心掛けています。“幸せな人生を歩む”はこどもたちだけではありません。働く先生たちの人生も輝かせる、ここ青山学園で“大変”も“楽しい”も共有して一緒に青春しませんか？ぜひ一度見学へお越しください♪</a:t>
            </a: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4754529" y="115821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spc="3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学校法人</a:t>
            </a:r>
            <a:endParaRPr kumimoji="1" lang="ja-JP" altLang="en-US" sz="1000" spc="3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1785523" y="9619865"/>
            <a:ext cx="3265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試験の質問や見学等は各園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LINE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からも受付しています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37" name="図 10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1918">
            <a:off x="6109080" y="6735371"/>
            <a:ext cx="736392" cy="736392"/>
          </a:xfrm>
          <a:prstGeom prst="rect">
            <a:avLst/>
          </a:prstGeom>
        </p:spPr>
      </p:pic>
      <p:pic>
        <p:nvPicPr>
          <p:cNvPr id="1040" name="図 10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495" y="6826422"/>
            <a:ext cx="145934" cy="145934"/>
          </a:xfrm>
          <a:prstGeom prst="rect">
            <a:avLst/>
          </a:prstGeom>
        </p:spPr>
      </p:pic>
      <p:pic>
        <p:nvPicPr>
          <p:cNvPr id="1041" name="図 104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600" y="5540075"/>
            <a:ext cx="692639" cy="692639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831694" y="5498999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学校法人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青山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学園</a:t>
            </a:r>
            <a:endParaRPr kumimoji="1"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みやこ幼稚園・やはぎみやこ認定こども園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幸田みやこ認定こども園・吉田みやこ認定こども園　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490003" y="5582019"/>
            <a:ext cx="15892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種類　認定こども（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幼保連携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型）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56760" y="5877198"/>
            <a:ext cx="1417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みやこ幼稚園</a:t>
            </a:r>
            <a:endParaRPr kumimoji="1"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岡崎市上地町字道ノ後３０番地</a:t>
            </a:r>
            <a:endParaRPr kumimoji="1"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やはぎみやこ認定こども園</a:t>
            </a:r>
            <a:endParaRPr lang="en-US" altLang="ja-JP" sz="6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岡崎市富永町字平田１０番地１</a:t>
            </a:r>
          </a:p>
        </p:txBody>
      </p:sp>
      <p:sp>
        <p:nvSpPr>
          <p:cNvPr id="1028" name="正方形/長方形 1027"/>
          <p:cNvSpPr/>
          <p:nvPr/>
        </p:nvSpPr>
        <p:spPr>
          <a:xfrm>
            <a:off x="2487238" y="5851420"/>
            <a:ext cx="1546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幸田みやこ認定こども園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幸田町大字六栗字呉服１番地１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吉田みやこ認定こども園</a:t>
            </a:r>
            <a:endParaRPr lang="en-US" altLang="ja-JP" sz="6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西尾市吉良町吉良松木田２５番地</a:t>
            </a:r>
            <a:endParaRPr lang="en-US" altLang="ja-JP" sz="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818647" y="6366791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みやこ幼稚園</a:t>
            </a:r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TEL: 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0564-53-0161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869191" y="6833323"/>
            <a:ext cx="1548000" cy="1021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短大・専門卒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2440086" y="6835910"/>
            <a:ext cx="1533539" cy="1021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大学卒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832740" y="6910882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・基本給 </a:t>
            </a:r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167,000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・その他諸手当 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25,050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合計 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192</a:t>
            </a:r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,050</a:t>
            </a:r>
            <a:r>
              <a: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2402817" y="6905793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・基本給 </a:t>
            </a:r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172,000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・その他諸手当 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25,800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合計 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197</a:t>
            </a:r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,800</a:t>
            </a:r>
            <a:r>
              <a:rPr kumimoji="1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9FCB9E9B-A045-F574-B568-9BF775F56006}"/>
              </a:ext>
            </a:extLst>
          </p:cNvPr>
          <p:cNvGrpSpPr/>
          <p:nvPr/>
        </p:nvGrpSpPr>
        <p:grpSpPr>
          <a:xfrm>
            <a:off x="173910" y="8759330"/>
            <a:ext cx="6539655" cy="831237"/>
            <a:chOff x="163610" y="8948449"/>
            <a:chExt cx="3776102" cy="180909"/>
          </a:xfrm>
        </p:grpSpPr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A157B93A-37FD-2D7D-6362-62610E3F4DCD}"/>
                </a:ext>
              </a:extLst>
            </p:cNvPr>
            <p:cNvSpPr/>
            <p:nvPr/>
          </p:nvSpPr>
          <p:spPr>
            <a:xfrm>
              <a:off x="163610" y="8948449"/>
              <a:ext cx="393407" cy="180909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試験</a:t>
              </a:r>
              <a:r>
                <a:rPr kumimoji="1"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内容</a:t>
              </a:r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7F8A4149-EC17-7F46-502E-27B539461EB3}"/>
                </a:ext>
              </a:extLst>
            </p:cNvPr>
            <p:cNvSpPr/>
            <p:nvPr/>
          </p:nvSpPr>
          <p:spPr>
            <a:xfrm>
              <a:off x="557017" y="8948449"/>
              <a:ext cx="3382695" cy="180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" dirty="0"/>
            </a:p>
          </p:txBody>
        </p:sp>
      </p:grp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1CE69F22-00B5-9606-5560-36375C4C7562}"/>
              </a:ext>
            </a:extLst>
          </p:cNvPr>
          <p:cNvSpPr/>
          <p:nvPr/>
        </p:nvSpPr>
        <p:spPr>
          <a:xfrm>
            <a:off x="890276" y="8816962"/>
            <a:ext cx="1360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" b="1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みやこ幼稚園</a:t>
            </a:r>
            <a:endParaRPr lang="en-US" altLang="ja-JP" sz="600" b="1" dirty="0">
              <a:solidFill>
                <a:srgbClr val="B8394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試験内容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書類選考・自己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フリーディスカッション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b="1" dirty="0">
              <a:solidFill>
                <a:srgbClr val="B8394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600" b="1" dirty="0">
              <a:solidFill>
                <a:srgbClr val="B8394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9F8965-7C14-049C-DB88-868538A76414}"/>
              </a:ext>
            </a:extLst>
          </p:cNvPr>
          <p:cNvSpPr txBox="1"/>
          <p:nvPr/>
        </p:nvSpPr>
        <p:spPr>
          <a:xfrm>
            <a:off x="37843" y="4690776"/>
            <a:ext cx="1471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地域からも必要な存在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80307DC-01DF-6255-E03A-50F55577700C}"/>
              </a:ext>
            </a:extLst>
          </p:cNvPr>
          <p:cNvSpPr txBox="1"/>
          <p:nvPr/>
        </p:nvSpPr>
        <p:spPr>
          <a:xfrm>
            <a:off x="1544957" y="6357112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やはぎみやこ認定こども園</a:t>
            </a:r>
            <a:endParaRPr lang="en-US" altLang="ja-JP" sz="6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TEL: </a:t>
            </a:r>
            <a:r>
              <a:rPr lang="en-US" altLang="ja-JP" sz="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0564-32-8100</a:t>
            </a:r>
            <a:endParaRPr kumimoji="1" lang="ja-JP" altLang="en-US" sz="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1964E9C-B241-0106-38D0-BB7F575FE15C}"/>
              </a:ext>
            </a:extLst>
          </p:cNvPr>
          <p:cNvSpPr txBox="1"/>
          <p:nvPr/>
        </p:nvSpPr>
        <p:spPr>
          <a:xfrm>
            <a:off x="2371217" y="6371379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幸田みやこ認定こども園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TEL: 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0564-53-0161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444FC6F-3B5B-5577-805B-29C28E0307B5}"/>
              </a:ext>
            </a:extLst>
          </p:cNvPr>
          <p:cNvSpPr txBox="1"/>
          <p:nvPr/>
        </p:nvSpPr>
        <p:spPr>
          <a:xfrm>
            <a:off x="3127868" y="6371377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吉田みやこ認定こども園</a:t>
            </a:r>
            <a:endParaRPr lang="en-US" altLang="ja-JP" sz="6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TEL: </a:t>
            </a:r>
            <a:r>
              <a:rPr lang="en-US" altLang="ja-JP" sz="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0563-65-2371</a:t>
            </a:r>
            <a:endParaRPr kumimoji="1" lang="ja-JP" altLang="en-US" sz="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AA5CD0E-1711-DACB-2517-4A90E9BEA9C4}"/>
              </a:ext>
            </a:extLst>
          </p:cNvPr>
          <p:cNvSpPr/>
          <p:nvPr/>
        </p:nvSpPr>
        <p:spPr>
          <a:xfrm>
            <a:off x="2498013" y="8828191"/>
            <a:ext cx="98981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b="1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やはぎみやこ認定こども園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7E6BE6A-9127-EDE8-587F-0CA4DFB39E88}"/>
              </a:ext>
            </a:extLst>
          </p:cNvPr>
          <p:cNvSpPr/>
          <p:nvPr/>
        </p:nvSpPr>
        <p:spPr>
          <a:xfrm>
            <a:off x="3965196" y="8839571"/>
            <a:ext cx="98891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b="1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幸田みやこ認定こども園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148510B-C37C-0422-B898-174D263C24EE}"/>
              </a:ext>
            </a:extLst>
          </p:cNvPr>
          <p:cNvSpPr/>
          <p:nvPr/>
        </p:nvSpPr>
        <p:spPr>
          <a:xfrm>
            <a:off x="5496583" y="8828772"/>
            <a:ext cx="98891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b="1" dirty="0">
                <a:solidFill>
                  <a:srgbClr val="B8394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吉田みやこ認定こども園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07F67FF-50A4-A976-470F-0F6226357087}"/>
              </a:ext>
            </a:extLst>
          </p:cNvPr>
          <p:cNvSpPr/>
          <p:nvPr/>
        </p:nvSpPr>
        <p:spPr>
          <a:xfrm>
            <a:off x="823130" y="6641071"/>
            <a:ext cx="187220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各園　幼稚園教諭・保育士　３名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D7074D0-BC48-165C-D67A-725574F50084}"/>
              </a:ext>
            </a:extLst>
          </p:cNvPr>
          <p:cNvSpPr/>
          <p:nvPr/>
        </p:nvSpPr>
        <p:spPr>
          <a:xfrm>
            <a:off x="3617165" y="8898975"/>
            <a:ext cx="16955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試験内容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書類選考・カードゲーム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面接・自己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</a:p>
          <a:p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28188267-7C0D-FCCA-5D51-382C49E9E0D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79" y="8094214"/>
            <a:ext cx="542563" cy="525039"/>
          </a:xfrm>
          <a:prstGeom prst="rect">
            <a:avLst/>
          </a:prstGeom>
        </p:spPr>
      </p:pic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2D69241F-7D0D-03B4-22DD-CD9C79123E6A}"/>
              </a:ext>
            </a:extLst>
          </p:cNvPr>
          <p:cNvSpPr/>
          <p:nvPr/>
        </p:nvSpPr>
        <p:spPr>
          <a:xfrm>
            <a:off x="3754190" y="8826567"/>
            <a:ext cx="1384618" cy="71432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B54AAF3-2198-6D51-2516-693DE96F8299}"/>
              </a:ext>
            </a:extLst>
          </p:cNvPr>
          <p:cNvSpPr/>
          <p:nvPr/>
        </p:nvSpPr>
        <p:spPr>
          <a:xfrm>
            <a:off x="5240350" y="8830517"/>
            <a:ext cx="1369623" cy="71037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3CB878A9-6D4E-8E6D-4DAC-508BBD321DB2}"/>
              </a:ext>
            </a:extLst>
          </p:cNvPr>
          <p:cNvSpPr/>
          <p:nvPr/>
        </p:nvSpPr>
        <p:spPr>
          <a:xfrm>
            <a:off x="5110706" y="8812471"/>
            <a:ext cx="13657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試験内容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表現活動・面接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グループワーク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63AE06B-2743-C45C-864B-F933A8073CD2}"/>
              </a:ext>
            </a:extLst>
          </p:cNvPr>
          <p:cNvSpPr/>
          <p:nvPr/>
        </p:nvSpPr>
        <p:spPr>
          <a:xfrm>
            <a:off x="2323461" y="8826567"/>
            <a:ext cx="1322902" cy="70480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C1989FE-5E44-BDEC-2C43-91A600D81E40}"/>
              </a:ext>
            </a:extLst>
          </p:cNvPr>
          <p:cNvSpPr/>
          <p:nvPr/>
        </p:nvSpPr>
        <p:spPr>
          <a:xfrm>
            <a:off x="2093267" y="9058386"/>
            <a:ext cx="954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試験内容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書類選考・ゲーム</a:t>
            </a:r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面接・自己</a:t>
            </a:r>
            <a:r>
              <a: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</a:p>
          <a:p>
            <a:endParaRPr lang="ja-JP" altLang="en-US" sz="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A897CF2E-1EEC-D458-BB22-E50E8E700064}"/>
              </a:ext>
            </a:extLst>
          </p:cNvPr>
          <p:cNvSpPr/>
          <p:nvPr/>
        </p:nvSpPr>
        <p:spPr>
          <a:xfrm>
            <a:off x="886359" y="8828191"/>
            <a:ext cx="1322902" cy="7127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1" name="図 60">
            <a:extLst>
              <a:ext uri="{FF2B5EF4-FFF2-40B4-BE49-F238E27FC236}">
                <a16:creationId xmlns:a16="http://schemas.microsoft.com/office/drawing/2014/main" id="{82DBB715-8EB7-995A-524F-99855C59865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194" y="8987210"/>
            <a:ext cx="511871" cy="511871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7F4623E7-CE20-31F7-C320-C4E2968C89A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12" y="8992721"/>
            <a:ext cx="527141" cy="527141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40C7F1DC-5174-86C2-DE07-548464CB828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099" y="8974903"/>
            <a:ext cx="505914" cy="505914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2A3AFB32-36E3-6553-C448-126FE194D38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931" y="8997931"/>
            <a:ext cx="502803" cy="502803"/>
          </a:xfrm>
          <a:prstGeom prst="rect">
            <a:avLst/>
          </a:prstGeom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ABA0EA6-47F4-F077-4D29-355C20069833}"/>
              </a:ext>
            </a:extLst>
          </p:cNvPr>
          <p:cNvSpPr/>
          <p:nvPr/>
        </p:nvSpPr>
        <p:spPr>
          <a:xfrm>
            <a:off x="612507" y="2892685"/>
            <a:ext cx="58144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楽しくなければ仕事じゃない！！</a:t>
            </a:r>
          </a:p>
        </p:txBody>
      </p:sp>
    </p:spTree>
    <p:extLst>
      <p:ext uri="{BB962C8B-B14F-4D97-AF65-F5344CB8AC3E}">
        <p14:creationId xmlns:p14="http://schemas.microsoft.com/office/powerpoint/2010/main" val="25667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</TotalTime>
  <Words>629</Words>
  <Application>Microsoft Office PowerPoint</Application>
  <PresentationFormat>A4 210 x 297 mm</PresentationFormat>
  <Paragraphs>110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kota-miyako</cp:lastModifiedBy>
  <cp:revision>56</cp:revision>
  <cp:lastPrinted>2023-06-01T06:02:00Z</cp:lastPrinted>
  <dcterms:created xsi:type="dcterms:W3CDTF">2022-04-14T01:55:44Z</dcterms:created>
  <dcterms:modified xsi:type="dcterms:W3CDTF">2023-06-01T06:02:35Z</dcterms:modified>
</cp:coreProperties>
</file>